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7559675" cy="10691813"/>
  <p:notesSz cx="6886575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47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95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7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82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54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44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95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46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FABF6-41E4-4B44-AB8E-A86C8451599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133C3-3813-4204-87B7-B40862AF1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9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p-esi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ABCB6F-3FFA-BD06-A9FD-D91C286CC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473559"/>
            <a:ext cx="1469759" cy="11335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20B071-3056-779D-9B76-69FA599E712F}"/>
              </a:ext>
            </a:extLst>
          </p:cNvPr>
          <p:cNvSpPr txBox="1"/>
          <p:nvPr/>
        </p:nvSpPr>
        <p:spPr>
          <a:xfrm>
            <a:off x="1953491" y="623454"/>
            <a:ext cx="5162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/>
                </a:solidFill>
              </a:rPr>
              <a:t>Group-Esi</a:t>
            </a:r>
          </a:p>
          <a:p>
            <a:r>
              <a:rPr lang="fr-FR" sz="1600" dirty="0">
                <a:solidFill>
                  <a:schemeClr val="accent1"/>
                </a:solidFill>
              </a:rPr>
              <a:t>Zac de la butte aux Bergers – 12, rue du noyer à la malice – 95380 Louvres – France – </a:t>
            </a:r>
            <a:r>
              <a:rPr lang="fr-FR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www.group-esi.com</a:t>
            </a:r>
            <a:endParaRPr lang="fr-FR" sz="1600" dirty="0">
              <a:solidFill>
                <a:schemeClr val="accent1"/>
              </a:solidFill>
            </a:endParaRPr>
          </a:p>
          <a:p>
            <a:r>
              <a:rPr lang="fr-FR" sz="1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E561DE-A1D7-5E19-61E8-8F495AA6788D}"/>
              </a:ext>
            </a:extLst>
          </p:cNvPr>
          <p:cNvSpPr txBox="1"/>
          <p:nvPr/>
        </p:nvSpPr>
        <p:spPr>
          <a:xfrm>
            <a:off x="443345" y="1607127"/>
            <a:ext cx="6672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accent1"/>
                </a:solidFill>
              </a:rPr>
              <a:t>LOGISTICS FOR FAIRS,CONGRES,EXHIBITIONS,TRANSPORT OF WORKS AND ART and REMOVAL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C3DCF-6E3F-0BC3-D427-A2D17959E0E7}"/>
              </a:ext>
            </a:extLst>
          </p:cNvPr>
          <p:cNvSpPr/>
          <p:nvPr/>
        </p:nvSpPr>
        <p:spPr>
          <a:xfrm>
            <a:off x="223520" y="2179790"/>
            <a:ext cx="7224395" cy="347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ORDER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BA4D4B-5E18-1F43-EDEB-EFD2498FC391}"/>
              </a:ext>
            </a:extLst>
          </p:cNvPr>
          <p:cNvSpPr/>
          <p:nvPr/>
        </p:nvSpPr>
        <p:spPr>
          <a:xfrm>
            <a:off x="223520" y="2674315"/>
            <a:ext cx="3129281" cy="4546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NAME OF THE SHOW: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____________________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A097D2-B989-3A15-BD6C-3487350DB2A9}"/>
              </a:ext>
            </a:extLst>
          </p:cNvPr>
          <p:cNvSpPr/>
          <p:nvPr/>
        </p:nvSpPr>
        <p:spPr>
          <a:xfrm>
            <a:off x="257551" y="3384117"/>
            <a:ext cx="3095250" cy="1788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Exhibition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company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name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_________________________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Hall &amp; stand N°: 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On site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representative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:__________________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Phone:__________________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6E2CE4-894A-FD2C-76CD-3B33045B91BC}"/>
              </a:ext>
            </a:extLst>
          </p:cNvPr>
          <p:cNvSpPr/>
          <p:nvPr/>
        </p:nvSpPr>
        <p:spPr>
          <a:xfrm>
            <a:off x="3602182" y="3004747"/>
            <a:ext cx="3845733" cy="2168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Company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: 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Contact: ______________________________  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Phone: ____________________________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E-mail: 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Invoicing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address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: _______________________</a:t>
            </a: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________________________________________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TVA (EU): _________________________________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AB80E4-594E-2D8B-67C1-FA78D57F1C36}"/>
              </a:ext>
            </a:extLst>
          </p:cNvPr>
          <p:cNvSpPr/>
          <p:nvPr/>
        </p:nvSpPr>
        <p:spPr>
          <a:xfrm>
            <a:off x="6542133" y="2178078"/>
            <a:ext cx="57419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 /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E69E5D-1F0D-B4FB-2157-81BED0225A3D}"/>
              </a:ext>
            </a:extLst>
          </p:cNvPr>
          <p:cNvSpPr/>
          <p:nvPr/>
        </p:nvSpPr>
        <p:spPr>
          <a:xfrm>
            <a:off x="257550" y="5729225"/>
            <a:ext cx="10809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6D1D68-BDD6-1AE6-04C0-6F647046A2C6}"/>
              </a:ext>
            </a:extLst>
          </p:cNvPr>
          <p:cNvSpPr/>
          <p:nvPr/>
        </p:nvSpPr>
        <p:spPr>
          <a:xfrm>
            <a:off x="3717249" y="2643158"/>
            <a:ext cx="10811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Invoicing</a:t>
            </a:r>
            <a:r>
              <a:rPr lang="fr-FR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BF6EB8-4841-3873-7CB7-64A4B334C438}"/>
              </a:ext>
            </a:extLst>
          </p:cNvPr>
          <p:cNvSpPr/>
          <p:nvPr/>
        </p:nvSpPr>
        <p:spPr>
          <a:xfrm>
            <a:off x="237375" y="8531046"/>
            <a:ext cx="7210539" cy="17820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Nb pieces: ____________  Total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weight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: _________ Total volume: 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Détail or size of </a:t>
            </a:r>
            <a:r>
              <a:rPr lang="fr-FR" sz="1000" dirty="0" err="1">
                <a:solidFill>
                  <a:schemeClr val="accent1">
                    <a:lumMod val="50000"/>
                  </a:schemeClr>
                </a:solidFill>
              </a:rPr>
              <a:t>shipment</a:t>
            </a:r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:  ______________________________________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_________________________________________________________________</a:t>
            </a: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000" dirty="0">
                <a:solidFill>
                  <a:schemeClr val="accent1">
                    <a:lumMod val="50000"/>
                  </a:schemeClr>
                </a:solidFill>
              </a:rPr>
              <a:t>Destination after the show: _____________________________________________________________________________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6B32F4-17F8-4E2B-7B08-822B38C1462D}"/>
              </a:ext>
            </a:extLst>
          </p:cNvPr>
          <p:cNvSpPr/>
          <p:nvPr/>
        </p:nvSpPr>
        <p:spPr>
          <a:xfrm>
            <a:off x="240788" y="6724779"/>
            <a:ext cx="3344632" cy="1099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accent1"/>
                </a:solidFill>
              </a:rPr>
              <a:t>Entree</a:t>
            </a:r>
            <a:r>
              <a:rPr lang="fr-FR" sz="1200" dirty="0">
                <a:solidFill>
                  <a:schemeClr val="accent1"/>
                </a:solidFill>
              </a:rPr>
              <a:t> Show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Unloading</a:t>
            </a:r>
            <a:r>
              <a:rPr lang="fr-FR" sz="1200" dirty="0">
                <a:solidFill>
                  <a:schemeClr val="accent1"/>
                </a:solidFill>
              </a:rPr>
              <a:t> in </a:t>
            </a:r>
            <a:r>
              <a:rPr lang="fr-FR" sz="1200" dirty="0" err="1">
                <a:solidFill>
                  <a:schemeClr val="accent1"/>
                </a:solidFill>
              </a:rPr>
              <a:t>advanced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warehouse</a:t>
            </a:r>
            <a:endParaRPr lang="fr-FR" sz="1200" dirty="0">
              <a:solidFill>
                <a:schemeClr val="accent1"/>
              </a:solidFill>
            </a:endParaRP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by us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by ESI</a:t>
            </a:r>
          </a:p>
          <a:p>
            <a:pPr marL="171450" indent="-171450">
              <a:buFont typeface="Webdings" panose="05030102010509060703" pitchFamily="18" charset="2"/>
              <a:buChar char="c"/>
            </a:pPr>
            <a:r>
              <a:rPr lang="fr-FR" sz="1200" dirty="0">
                <a:solidFill>
                  <a:schemeClr val="accent1"/>
                </a:solidFill>
              </a:rPr>
              <a:t>Air 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Sea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Road</a:t>
            </a:r>
          </a:p>
          <a:p>
            <a:r>
              <a:rPr lang="fr-FR" sz="1200" dirty="0">
                <a:solidFill>
                  <a:schemeClr val="accent1"/>
                </a:solidFill>
              </a:rPr>
              <a:t>Delivery time and </a:t>
            </a:r>
            <a:r>
              <a:rPr lang="fr-FR" sz="1200" dirty="0" err="1">
                <a:solidFill>
                  <a:schemeClr val="accent1"/>
                </a:solidFill>
              </a:rPr>
              <a:t>hour</a:t>
            </a:r>
            <a:r>
              <a:rPr lang="fr-FR" sz="1200" dirty="0">
                <a:solidFill>
                  <a:schemeClr val="accent1"/>
                </a:solidFill>
              </a:rPr>
              <a:t> on stand:________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0482C1-447E-3CC0-02EC-3A4516409966}"/>
              </a:ext>
            </a:extLst>
          </p:cNvPr>
          <p:cNvSpPr/>
          <p:nvPr/>
        </p:nvSpPr>
        <p:spPr>
          <a:xfrm>
            <a:off x="253232" y="5230625"/>
            <a:ext cx="71096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Custom </a:t>
            </a:r>
            <a:r>
              <a:rPr lang="fr-FR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status</a:t>
            </a: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   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ebdings" panose="05030102010509060703" pitchFamily="18" charset="2"/>
              </a:rPr>
              <a:t>c</a:t>
            </a: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Permanent import              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ebdings" panose="05030102010509060703" pitchFamily="18" charset="2"/>
              </a:rPr>
              <a:t>c</a:t>
            </a:r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Temporary Import                  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Webdings" panose="05030102010509060703" pitchFamily="18" charset="2"/>
              </a:rPr>
              <a:t>c </a:t>
            </a:r>
            <a:r>
              <a:rPr lang="fr-FR" sz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ATA carnet	</a:t>
            </a:r>
            <a:endParaRPr lang="fr-FR" sz="1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27054B-6617-A384-480A-B1A61AC863F9}"/>
              </a:ext>
            </a:extLst>
          </p:cNvPr>
          <p:cNvSpPr/>
          <p:nvPr/>
        </p:nvSpPr>
        <p:spPr>
          <a:xfrm>
            <a:off x="4103283" y="6724779"/>
            <a:ext cx="3344632" cy="1099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Exit Show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Collection on stand and </a:t>
            </a:r>
            <a:r>
              <a:rPr lang="fr-FR" sz="1200" dirty="0" err="1">
                <a:solidFill>
                  <a:schemeClr val="accent1"/>
                </a:solidFill>
              </a:rPr>
              <a:t>transfer</a:t>
            </a:r>
            <a:r>
              <a:rPr lang="fr-FR" sz="1200" dirty="0">
                <a:solidFill>
                  <a:schemeClr val="accent1"/>
                </a:solidFill>
              </a:rPr>
              <a:t> to </a:t>
            </a:r>
            <a:r>
              <a:rPr lang="fr-FR" sz="1200" dirty="0" err="1">
                <a:solidFill>
                  <a:schemeClr val="accent1"/>
                </a:solidFill>
              </a:rPr>
              <a:t>warehouse</a:t>
            </a:r>
            <a:endParaRPr lang="fr-FR" sz="1200" dirty="0">
              <a:solidFill>
                <a:schemeClr val="accent1"/>
              </a:solidFill>
            </a:endParaRP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by us</a:t>
            </a:r>
          </a:p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Transport by ESI</a:t>
            </a:r>
          </a:p>
          <a:p>
            <a:pPr marL="171450" indent="-171450">
              <a:buFont typeface="Webdings" panose="05030102010509060703" pitchFamily="18" charset="2"/>
              <a:buChar char="c"/>
            </a:pPr>
            <a:r>
              <a:rPr lang="fr-FR" sz="1200" dirty="0">
                <a:solidFill>
                  <a:schemeClr val="accent1"/>
                </a:solidFill>
              </a:rPr>
              <a:t>Air 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Sea              </a:t>
            </a:r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Road</a:t>
            </a:r>
          </a:p>
          <a:p>
            <a:r>
              <a:rPr lang="fr-FR" sz="1200" dirty="0">
                <a:solidFill>
                  <a:schemeClr val="accent1"/>
                </a:solidFill>
              </a:rPr>
              <a:t>Collection date and time from stand: _______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155D6DB-34EC-2EF9-2EBA-092100852752}"/>
              </a:ext>
            </a:extLst>
          </p:cNvPr>
          <p:cNvSpPr txBox="1"/>
          <p:nvPr/>
        </p:nvSpPr>
        <p:spPr>
          <a:xfrm>
            <a:off x="237376" y="8048655"/>
            <a:ext cx="378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Detail Shipment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B369C4-B341-FC70-D9F3-5278608DF96D}"/>
              </a:ext>
            </a:extLst>
          </p:cNvPr>
          <p:cNvSpPr txBox="1"/>
          <p:nvPr/>
        </p:nvSpPr>
        <p:spPr>
          <a:xfrm>
            <a:off x="348288" y="1910057"/>
            <a:ext cx="66729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6"/>
                </a:solidFill>
              </a:rPr>
              <a:t>We thank you in advance for your participation in our CSR approach as part of our ISO20121 certification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F326EB9-7704-5AB3-EFE6-13F9B53B51EF}"/>
              </a:ext>
            </a:extLst>
          </p:cNvPr>
          <p:cNvSpPr txBox="1"/>
          <p:nvPr/>
        </p:nvSpPr>
        <p:spPr>
          <a:xfrm>
            <a:off x="536214" y="5594443"/>
            <a:ext cx="6543674" cy="881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full accordance with our ISO20121 policy</a:t>
            </a: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8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highly recommend the use of our advanced warehouse system</a:t>
            </a: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8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(Reception and consolidation of exhibitor’s goods in our logistics platform prior to delivery to the show)</a:t>
            </a: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8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waiting time for your transporters, total compliance with the delivery deadlines to your stand, less vehicles around the exhibition sites, Co2 reduction.</a:t>
            </a:r>
            <a:endParaRPr lang="fr-FR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1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>
            <a:extLst>
              <a:ext uri="{FF2B5EF4-FFF2-40B4-BE49-F238E27FC236}">
                <a16:creationId xmlns:a16="http://schemas.microsoft.com/office/drawing/2014/main" id="{6F12C211-3346-E381-5091-CDC1F89C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5" y="465429"/>
            <a:ext cx="1415826" cy="11335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D925AC-CD2B-8166-58BA-514AE0E0AB59}"/>
              </a:ext>
            </a:extLst>
          </p:cNvPr>
          <p:cNvSpPr/>
          <p:nvPr/>
        </p:nvSpPr>
        <p:spPr>
          <a:xfrm>
            <a:off x="1817627" y="789710"/>
            <a:ext cx="5284848" cy="3746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ORDER 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D36C-42FD-0DAC-6746-626D0315F5F0}"/>
              </a:ext>
            </a:extLst>
          </p:cNvPr>
          <p:cNvSpPr/>
          <p:nvPr/>
        </p:nvSpPr>
        <p:spPr>
          <a:xfrm>
            <a:off x="6503432" y="803065"/>
            <a:ext cx="5741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fr-FR" sz="1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/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4CEF7-573E-C9DC-2755-0F40CF3FE3F4}"/>
              </a:ext>
            </a:extLst>
          </p:cNvPr>
          <p:cNvSpPr/>
          <p:nvPr/>
        </p:nvSpPr>
        <p:spPr>
          <a:xfrm>
            <a:off x="2780211" y="1563616"/>
            <a:ext cx="19992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 SITE HANDLING</a:t>
            </a:r>
            <a:endParaRPr lang="fr-FR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6" descr="A person driving a forklift in a warehouse&#10;&#10;Description automatically generated">
            <a:extLst>
              <a:ext uri="{FF2B5EF4-FFF2-40B4-BE49-F238E27FC236}">
                <a16:creationId xmlns:a16="http://schemas.microsoft.com/office/drawing/2014/main" id="{78FDDF69-E42C-5C0E-9DD9-3F7E98BD763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8923"/>
          <a:stretch/>
        </p:blipFill>
        <p:spPr>
          <a:xfrm>
            <a:off x="453614" y="2819204"/>
            <a:ext cx="1527586" cy="939155"/>
          </a:xfrm>
          <a:prstGeom prst="rect">
            <a:avLst/>
          </a:prstGeom>
        </p:spPr>
      </p:pic>
      <p:pic>
        <p:nvPicPr>
          <p:cNvPr id="2050" name="Picture 2" descr="Nacelles télescopiques articulées thermiques 20 M avec bras pendulaire">
            <a:extLst>
              <a:ext uri="{FF2B5EF4-FFF2-40B4-BE49-F238E27FC236}">
                <a16:creationId xmlns:a16="http://schemas.microsoft.com/office/drawing/2014/main" id="{C99CDF69-BF4E-DF3C-0C4D-E06F55CE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24" y="4657260"/>
            <a:ext cx="1595603" cy="10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celle à ciseaux électrique 12m skyjack sj4732e| acces industrie votre ...">
            <a:extLst>
              <a:ext uri="{FF2B5EF4-FFF2-40B4-BE49-F238E27FC236}">
                <a16:creationId xmlns:a16="http://schemas.microsoft.com/office/drawing/2014/main" id="{8E6A1DFF-81E2-34B3-C7F1-95410044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34" y="4568695"/>
            <a:ext cx="1200439" cy="10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ide complet de la grue mobile">
            <a:extLst>
              <a:ext uri="{FF2B5EF4-FFF2-40B4-BE49-F238E27FC236}">
                <a16:creationId xmlns:a16="http://schemas.microsoft.com/office/drawing/2014/main" id="{754ABBD6-841D-85CD-36CC-5F048140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34" y="2709478"/>
            <a:ext cx="1400400" cy="105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isserie - Lagreulet Emballages">
            <a:extLst>
              <a:ext uri="{FF2B5EF4-FFF2-40B4-BE49-F238E27FC236}">
                <a16:creationId xmlns:a16="http://schemas.microsoft.com/office/drawing/2014/main" id="{E7AE7288-67C0-2EA9-3773-0B79E4EEA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0" y="6709519"/>
            <a:ext cx="1400401" cy="10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4B029BE-BDDE-1800-08AF-E48301CDA7D1}"/>
              </a:ext>
            </a:extLst>
          </p:cNvPr>
          <p:cNvSpPr txBox="1"/>
          <p:nvPr/>
        </p:nvSpPr>
        <p:spPr>
          <a:xfrm>
            <a:off x="453614" y="2191410"/>
            <a:ext cx="313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accent1"/>
                </a:solidFill>
              </a:rPr>
              <a:t>Forklift</a:t>
            </a:r>
            <a:r>
              <a:rPr lang="fr-FR" sz="1200" b="1" dirty="0">
                <a:solidFill>
                  <a:schemeClr val="accent1"/>
                </a:solidFill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</a:rPr>
              <a:t>with</a:t>
            </a:r>
            <a:r>
              <a:rPr lang="fr-FR" sz="1200" b="1" dirty="0">
                <a:solidFill>
                  <a:schemeClr val="accent1"/>
                </a:solidFill>
              </a:rPr>
              <a:t> </a:t>
            </a:r>
            <a:r>
              <a:rPr lang="fr-FR" sz="1200" b="1" dirty="0" err="1">
                <a:solidFill>
                  <a:schemeClr val="accent1"/>
                </a:solidFill>
              </a:rPr>
              <a:t>operator</a:t>
            </a:r>
            <a:endParaRPr lang="fr-FR" sz="1200" b="1" dirty="0">
              <a:solidFill>
                <a:schemeClr val="accent1"/>
              </a:solidFill>
            </a:endParaRPr>
          </a:p>
          <a:p>
            <a:r>
              <a:rPr lang="fr-FR" sz="1200" dirty="0" err="1">
                <a:solidFill>
                  <a:schemeClr val="accent1"/>
                </a:solidFill>
              </a:rPr>
              <a:t>Unloading</a:t>
            </a:r>
            <a:r>
              <a:rPr lang="fr-FR" sz="1200" dirty="0">
                <a:solidFill>
                  <a:schemeClr val="accent1"/>
                </a:solidFill>
              </a:rPr>
              <a:t>, </a:t>
            </a:r>
            <a:r>
              <a:rPr lang="fr-FR" sz="1200" dirty="0" err="1">
                <a:solidFill>
                  <a:schemeClr val="accent1"/>
                </a:solidFill>
              </a:rPr>
              <a:t>loading</a:t>
            </a:r>
            <a:r>
              <a:rPr lang="fr-FR" sz="1200" dirty="0">
                <a:solidFill>
                  <a:schemeClr val="accent1"/>
                </a:solidFill>
              </a:rPr>
              <a:t>, handling on stand…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18F02C-BA04-2814-18D2-F0963E08BE11}"/>
              </a:ext>
            </a:extLst>
          </p:cNvPr>
          <p:cNvSpPr txBox="1"/>
          <p:nvPr/>
        </p:nvSpPr>
        <p:spPr>
          <a:xfrm>
            <a:off x="2204720" y="2819204"/>
            <a:ext cx="166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</a:t>
            </a:r>
            <a:r>
              <a:rPr lang="fr-FR" sz="1200" dirty="0" err="1">
                <a:solidFill>
                  <a:schemeClr val="accent1"/>
                </a:solidFill>
              </a:rPr>
              <a:t>Forklift</a:t>
            </a:r>
            <a:r>
              <a:rPr lang="fr-FR" sz="1200" dirty="0">
                <a:solidFill>
                  <a:schemeClr val="accent1"/>
                </a:solidFill>
              </a:rPr>
              <a:t> up to 3T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Forklift</a:t>
            </a:r>
            <a:r>
              <a:rPr lang="fr-FR" sz="1200" dirty="0">
                <a:solidFill>
                  <a:schemeClr val="accent1"/>
                </a:solidFill>
              </a:rPr>
              <a:t> up to 5T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Forklift</a:t>
            </a:r>
            <a:r>
              <a:rPr lang="fr-FR" sz="1200" dirty="0">
                <a:solidFill>
                  <a:schemeClr val="accent1"/>
                </a:solidFill>
              </a:rPr>
              <a:t> 8T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Forklift</a:t>
            </a:r>
            <a:r>
              <a:rPr lang="fr-FR" sz="1200" dirty="0">
                <a:solidFill>
                  <a:schemeClr val="accent1"/>
                </a:solidFill>
              </a:rPr>
              <a:t> 16 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3012F02-80C2-1EBA-EDB5-6AACB0FECE42}"/>
              </a:ext>
            </a:extLst>
          </p:cNvPr>
          <p:cNvSpPr txBox="1"/>
          <p:nvPr/>
        </p:nvSpPr>
        <p:spPr>
          <a:xfrm>
            <a:off x="5165246" y="2873282"/>
            <a:ext cx="1666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Crane 30 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Crane 50 T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Crane 80T and over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Slingman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F550C94-798A-892A-15A6-ABF020075C84}"/>
              </a:ext>
            </a:extLst>
          </p:cNvPr>
          <p:cNvSpPr txBox="1"/>
          <p:nvPr/>
        </p:nvSpPr>
        <p:spPr>
          <a:xfrm>
            <a:off x="3658710" y="2170371"/>
            <a:ext cx="313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Mobile crane </a:t>
            </a:r>
            <a:r>
              <a:rPr lang="fr-FR" sz="1200" b="1" dirty="0" err="1">
                <a:solidFill>
                  <a:schemeClr val="accent1"/>
                </a:solidFill>
              </a:rPr>
              <a:t>with</a:t>
            </a:r>
            <a:r>
              <a:rPr lang="fr-FR" sz="1200" b="1" dirty="0">
                <a:solidFill>
                  <a:schemeClr val="accent1"/>
                </a:solidFill>
              </a:rPr>
              <a:t> opérateur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1B96FDE-5792-5257-5069-168F2586EF71}"/>
              </a:ext>
            </a:extLst>
          </p:cNvPr>
          <p:cNvSpPr txBox="1"/>
          <p:nvPr/>
        </p:nvSpPr>
        <p:spPr>
          <a:xfrm>
            <a:off x="472141" y="4237518"/>
            <a:ext cx="313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accent1"/>
                </a:solidFill>
              </a:rPr>
              <a:t>Telescopic</a:t>
            </a:r>
            <a:r>
              <a:rPr lang="fr-FR" sz="1200" b="1" dirty="0">
                <a:solidFill>
                  <a:schemeClr val="accent1"/>
                </a:solidFill>
              </a:rPr>
              <a:t> lift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73FC548-C3EF-5595-D8AA-6E68DE6AB96C}"/>
              </a:ext>
            </a:extLst>
          </p:cNvPr>
          <p:cNvSpPr txBox="1"/>
          <p:nvPr/>
        </p:nvSpPr>
        <p:spPr>
          <a:xfrm>
            <a:off x="2118619" y="4832265"/>
            <a:ext cx="234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opérateur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Working</a:t>
            </a:r>
            <a:r>
              <a:rPr lang="fr-FR" sz="1200" dirty="0">
                <a:solidFill>
                  <a:schemeClr val="accent1"/>
                </a:solidFill>
              </a:rPr>
              <a:t> high12-14 m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Working</a:t>
            </a:r>
            <a:r>
              <a:rPr lang="fr-FR" sz="1200" dirty="0">
                <a:solidFill>
                  <a:schemeClr val="accent1"/>
                </a:solidFill>
              </a:rPr>
              <a:t> high 18-20 m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389844C-ADF7-1377-335F-4C47CEE294C2}"/>
              </a:ext>
            </a:extLst>
          </p:cNvPr>
          <p:cNvSpPr txBox="1"/>
          <p:nvPr/>
        </p:nvSpPr>
        <p:spPr>
          <a:xfrm>
            <a:off x="4285634" y="4253427"/>
            <a:ext cx="313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accent1"/>
                </a:solidFill>
              </a:rPr>
              <a:t>Scisor</a:t>
            </a:r>
            <a:r>
              <a:rPr lang="fr-FR" sz="1200" b="1" dirty="0">
                <a:solidFill>
                  <a:schemeClr val="accent1"/>
                </a:solidFill>
              </a:rPr>
              <a:t> lift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6C7EB9B-D464-4293-B480-91502B6FC271}"/>
              </a:ext>
            </a:extLst>
          </p:cNvPr>
          <p:cNvSpPr txBox="1"/>
          <p:nvPr/>
        </p:nvSpPr>
        <p:spPr>
          <a:xfrm>
            <a:off x="5165246" y="4886858"/>
            <a:ext cx="21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</a:t>
            </a:r>
            <a:r>
              <a:rPr lang="fr-FR" sz="1200" dirty="0">
                <a:solidFill>
                  <a:schemeClr val="accent1"/>
                </a:solidFill>
              </a:rPr>
              <a:t>  </a:t>
            </a:r>
            <a:r>
              <a:rPr lang="fr-FR" sz="1200" dirty="0" err="1">
                <a:solidFill>
                  <a:schemeClr val="accent1"/>
                </a:solidFill>
              </a:rPr>
              <a:t>With</a:t>
            </a:r>
            <a:r>
              <a:rPr lang="fr-FR" sz="1200" dirty="0">
                <a:solidFill>
                  <a:schemeClr val="accent1"/>
                </a:solidFill>
              </a:rPr>
              <a:t> opérateur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Working</a:t>
            </a:r>
            <a:r>
              <a:rPr lang="fr-FR" sz="1200" dirty="0">
                <a:solidFill>
                  <a:schemeClr val="accent1"/>
                </a:solidFill>
              </a:rPr>
              <a:t> high 8-10 m</a:t>
            </a:r>
          </a:p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Working</a:t>
            </a:r>
            <a:r>
              <a:rPr lang="fr-FR" sz="1200" dirty="0">
                <a:solidFill>
                  <a:schemeClr val="accent1"/>
                </a:solidFill>
              </a:rPr>
              <a:t> High 12-14 m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3A7B9D0-8480-6031-5C66-184E6E43FBC7}"/>
              </a:ext>
            </a:extLst>
          </p:cNvPr>
          <p:cNvSpPr txBox="1"/>
          <p:nvPr/>
        </p:nvSpPr>
        <p:spPr>
          <a:xfrm>
            <a:off x="2172041" y="6835822"/>
            <a:ext cx="459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 err="1">
                <a:solidFill>
                  <a:schemeClr val="accent1"/>
                </a:solidFill>
              </a:rPr>
              <a:t>Empty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storage</a:t>
            </a:r>
            <a:endParaRPr lang="fr-FR" sz="1200" dirty="0">
              <a:solidFill>
                <a:schemeClr val="accent1"/>
              </a:solidFill>
            </a:endParaRPr>
          </a:p>
          <a:p>
            <a:pPr marL="171450" indent="-171450">
              <a:buFont typeface="Webdings" panose="05030102010509060703" pitchFamily="18" charset="2"/>
              <a:buChar char="c"/>
            </a:pPr>
            <a:r>
              <a:rPr lang="fr-FR" sz="1200" dirty="0">
                <a:solidFill>
                  <a:schemeClr val="accent1"/>
                </a:solidFill>
              </a:rPr>
              <a:t>Full </a:t>
            </a:r>
            <a:r>
              <a:rPr lang="fr-FR" sz="1200" dirty="0" err="1">
                <a:solidFill>
                  <a:schemeClr val="accent1"/>
                </a:solidFill>
              </a:rPr>
              <a:t>storage</a:t>
            </a:r>
            <a:r>
              <a:rPr lang="fr-FR" sz="1200" dirty="0">
                <a:solidFill>
                  <a:schemeClr val="accent1"/>
                </a:solidFill>
              </a:rPr>
              <a:t>, </a:t>
            </a:r>
            <a:r>
              <a:rPr lang="fr-FR" sz="1200" dirty="0" err="1">
                <a:solidFill>
                  <a:schemeClr val="accent1"/>
                </a:solidFill>
              </a:rPr>
              <a:t>tools</a:t>
            </a:r>
            <a:r>
              <a:rPr lang="fr-FR" sz="1200" dirty="0">
                <a:solidFill>
                  <a:schemeClr val="accent1"/>
                </a:solidFill>
              </a:rPr>
              <a:t>, ladders….</a:t>
            </a:r>
          </a:p>
          <a:p>
            <a:pPr marL="171450" indent="-171450">
              <a:buFont typeface="Webdings" panose="05030102010509060703" pitchFamily="18" charset="2"/>
              <a:buChar char="c"/>
            </a:pPr>
            <a:r>
              <a:rPr lang="fr-FR" sz="1200" dirty="0">
                <a:solidFill>
                  <a:schemeClr val="accent1"/>
                </a:solidFill>
              </a:rPr>
              <a:t>Daily </a:t>
            </a:r>
            <a:r>
              <a:rPr lang="fr-FR" sz="1200" dirty="0" err="1">
                <a:solidFill>
                  <a:schemeClr val="accent1"/>
                </a:solidFill>
              </a:rPr>
              <a:t>deliveries</a:t>
            </a:r>
            <a:r>
              <a:rPr lang="fr-FR" sz="1200" dirty="0">
                <a:solidFill>
                  <a:schemeClr val="accent1"/>
                </a:solidFill>
              </a:rPr>
              <a:t> </a:t>
            </a:r>
            <a:r>
              <a:rPr lang="fr-FR" sz="1200" dirty="0" err="1">
                <a:solidFill>
                  <a:schemeClr val="accent1"/>
                </a:solidFill>
              </a:rPr>
              <a:t>during</a:t>
            </a:r>
            <a:r>
              <a:rPr lang="fr-FR" sz="1200" dirty="0">
                <a:solidFill>
                  <a:schemeClr val="accent1"/>
                </a:solidFill>
              </a:rPr>
              <a:t> the show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1F90078-272E-5C04-FC59-9E21D53E737D}"/>
              </a:ext>
            </a:extLst>
          </p:cNvPr>
          <p:cNvSpPr txBox="1"/>
          <p:nvPr/>
        </p:nvSpPr>
        <p:spPr>
          <a:xfrm>
            <a:off x="507999" y="8040124"/>
            <a:ext cx="654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Date and place: ___________________________________________</a:t>
            </a:r>
          </a:p>
          <a:p>
            <a:endParaRPr lang="fr-FR" sz="1200" dirty="0">
              <a:solidFill>
                <a:schemeClr val="accent1"/>
              </a:solidFill>
            </a:endParaRPr>
          </a:p>
          <a:p>
            <a:r>
              <a:rPr lang="fr-FR" sz="1200" dirty="0" err="1">
                <a:solidFill>
                  <a:schemeClr val="accent1"/>
                </a:solidFill>
              </a:rPr>
              <a:t>Sign</a:t>
            </a:r>
            <a:r>
              <a:rPr lang="fr-FR" sz="1200" dirty="0">
                <a:solidFill>
                  <a:schemeClr val="accent1"/>
                </a:solidFill>
              </a:rPr>
              <a:t>:						</a:t>
            </a:r>
            <a:r>
              <a:rPr lang="fr-FR" sz="1200">
                <a:solidFill>
                  <a:schemeClr val="accent1"/>
                </a:solidFill>
              </a:rPr>
              <a:t>Stamp:</a:t>
            </a:r>
            <a:endParaRPr lang="fr-FR" sz="1200" dirty="0">
              <a:solidFill>
                <a:schemeClr val="accent1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CDC37F9-E40A-08B7-ED68-C7D5BD2AC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382" y="9834446"/>
            <a:ext cx="4740656" cy="6889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97BCBE-F311-61B1-492D-7DCD2CF7053F}"/>
              </a:ext>
            </a:extLst>
          </p:cNvPr>
          <p:cNvSpPr txBox="1"/>
          <p:nvPr/>
        </p:nvSpPr>
        <p:spPr>
          <a:xfrm>
            <a:off x="272822" y="9198210"/>
            <a:ext cx="7115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highlight>
                  <a:srgbClr val="FFFF00"/>
                </a:highlight>
              </a:rPr>
              <a:t>In order to guarantee you the best service, sending your order no later than 3 weeks before the operation is strongly recommended.</a:t>
            </a:r>
            <a:endParaRPr lang="fr-FR" sz="12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E57574-D325-A26C-8DFB-41C605E749E0}"/>
              </a:ext>
            </a:extLst>
          </p:cNvPr>
          <p:cNvSpPr txBox="1"/>
          <p:nvPr/>
        </p:nvSpPr>
        <p:spPr>
          <a:xfrm>
            <a:off x="2172041" y="6214782"/>
            <a:ext cx="37822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  <a:latin typeface="Webdings" panose="05030102010509060703" pitchFamily="18" charset="2"/>
              </a:rPr>
              <a:t>c </a:t>
            </a:r>
            <a:r>
              <a:rPr lang="fr-FR" sz="1200" dirty="0">
                <a:solidFill>
                  <a:schemeClr val="accent1"/>
                </a:solidFill>
              </a:rPr>
              <a:t>Workman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318A62-215B-74DE-70D6-720CF0A768FF}"/>
              </a:ext>
            </a:extLst>
          </p:cNvPr>
          <p:cNvSpPr txBox="1"/>
          <p:nvPr/>
        </p:nvSpPr>
        <p:spPr>
          <a:xfrm>
            <a:off x="558800" y="5733805"/>
            <a:ext cx="65436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For rentals of driverless platforms: a driver's license and authorization from the employer is required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15007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407</TotalTime>
  <Words>432</Words>
  <Application>Microsoft Office PowerPoint</Application>
  <PresentationFormat>Personnalisé</PresentationFormat>
  <Paragraphs>86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Webdings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Gerard Guenard</dc:creator>
  <cp:lastModifiedBy>Gerard Guenard</cp:lastModifiedBy>
  <cp:revision>11</cp:revision>
  <cp:lastPrinted>2024-04-07T16:28:23Z</cp:lastPrinted>
  <dcterms:created xsi:type="dcterms:W3CDTF">2024-04-05T08:25:09Z</dcterms:created>
  <dcterms:modified xsi:type="dcterms:W3CDTF">2024-04-09T14:06:36Z</dcterms:modified>
</cp:coreProperties>
</file>