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7559675" cy="10691813"/>
  <p:notesSz cx="6886575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254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ABF6-41E4-4B44-AB8E-A86C8451599D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33C3-3813-4204-87B7-B40862AF1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0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ABF6-41E4-4B44-AB8E-A86C8451599D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33C3-3813-4204-87B7-B40862AF1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47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ABF6-41E4-4B44-AB8E-A86C8451599D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33C3-3813-4204-87B7-B40862AF1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055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ABF6-41E4-4B44-AB8E-A86C8451599D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33C3-3813-4204-87B7-B40862AF1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695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ABF6-41E4-4B44-AB8E-A86C8451599D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33C3-3813-4204-87B7-B40862AF1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87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ABF6-41E4-4B44-AB8E-A86C8451599D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33C3-3813-4204-87B7-B40862AF1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822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ABF6-41E4-4B44-AB8E-A86C8451599D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33C3-3813-4204-87B7-B40862AF1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54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ABF6-41E4-4B44-AB8E-A86C8451599D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33C3-3813-4204-87B7-B40862AF1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6444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ABF6-41E4-4B44-AB8E-A86C8451599D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33C3-3813-4204-87B7-B40862AF1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95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ABF6-41E4-4B44-AB8E-A86C8451599D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33C3-3813-4204-87B7-B40862AF1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546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ABF6-41E4-4B44-AB8E-A86C8451599D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33C3-3813-4204-87B7-B40862AF1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51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FABF6-41E4-4B44-AB8E-A86C8451599D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133C3-3813-4204-87B7-B40862AF1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92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oup-esi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BABCB6F-3FFA-BD06-A9FD-D91C286CC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5" y="473559"/>
            <a:ext cx="1469759" cy="113356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120B071-3056-779D-9B76-69FA599E712F}"/>
              </a:ext>
            </a:extLst>
          </p:cNvPr>
          <p:cNvSpPr txBox="1"/>
          <p:nvPr/>
        </p:nvSpPr>
        <p:spPr>
          <a:xfrm>
            <a:off x="1953491" y="623454"/>
            <a:ext cx="5162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1"/>
                </a:solidFill>
              </a:rPr>
              <a:t>Group-Esi</a:t>
            </a:r>
          </a:p>
          <a:p>
            <a:r>
              <a:rPr lang="fr-FR" sz="1600" dirty="0">
                <a:solidFill>
                  <a:schemeClr val="accent1"/>
                </a:solidFill>
              </a:rPr>
              <a:t>Zac de la butte aux Bergers – 12, rue du noyer à la malice – 95380 Louvres – France – </a:t>
            </a:r>
            <a:r>
              <a:rPr lang="fr-FR" sz="16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www.group-esi.com</a:t>
            </a:r>
            <a:endParaRPr lang="fr-FR" sz="1600" dirty="0">
              <a:solidFill>
                <a:schemeClr val="accent1"/>
              </a:solidFill>
            </a:endParaRPr>
          </a:p>
          <a:p>
            <a:r>
              <a:rPr lang="fr-FR" sz="16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6E561DE-A1D7-5E19-61E8-8F495AA6788D}"/>
              </a:ext>
            </a:extLst>
          </p:cNvPr>
          <p:cNvSpPr txBox="1"/>
          <p:nvPr/>
        </p:nvSpPr>
        <p:spPr>
          <a:xfrm>
            <a:off x="443345" y="1607127"/>
            <a:ext cx="6672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>
                <a:solidFill>
                  <a:schemeClr val="accent1"/>
                </a:solidFill>
              </a:rPr>
              <a:t>LOGISTICS FOR FAIRS,CONGRES,EXHIBITIONS,TRANSPORT OF WORKS AND ART and REMOVAL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A32056D-DB0F-C294-9FBA-5FA991D99899}"/>
              </a:ext>
            </a:extLst>
          </p:cNvPr>
          <p:cNvSpPr txBox="1"/>
          <p:nvPr/>
        </p:nvSpPr>
        <p:spPr>
          <a:xfrm>
            <a:off x="223520" y="1741212"/>
            <a:ext cx="7224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000" dirty="0">
              <a:solidFill>
                <a:schemeClr val="accent6"/>
              </a:solidFill>
            </a:endParaRPr>
          </a:p>
          <a:p>
            <a:pPr algn="ctr"/>
            <a:r>
              <a:rPr lang="fr-FR" sz="1000" dirty="0">
                <a:solidFill>
                  <a:schemeClr val="accent6"/>
                </a:solidFill>
              </a:rPr>
              <a:t>Nous vous remercions par avance pour votre participation à notre approche RSE dans le cadre de notre certification ISO 20121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AC3DCF-6E3F-0BC3-D427-A2D17959E0E7}"/>
              </a:ext>
            </a:extLst>
          </p:cNvPr>
          <p:cNvSpPr/>
          <p:nvPr/>
        </p:nvSpPr>
        <p:spPr>
          <a:xfrm>
            <a:off x="223520" y="2179790"/>
            <a:ext cx="7224395" cy="3475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BON DE COMMANDE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BA4D4B-5E18-1F43-EDEB-EFD2498FC391}"/>
              </a:ext>
            </a:extLst>
          </p:cNvPr>
          <p:cNvSpPr/>
          <p:nvPr/>
        </p:nvSpPr>
        <p:spPr>
          <a:xfrm>
            <a:off x="223520" y="2674315"/>
            <a:ext cx="3129281" cy="4546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>
                <a:solidFill>
                  <a:schemeClr val="accent1">
                    <a:lumMod val="50000"/>
                  </a:schemeClr>
                </a:solidFill>
              </a:rPr>
              <a:t>Nom du salon: 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____________________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A097D2-B989-3A15-BD6C-3487350DB2A9}"/>
              </a:ext>
            </a:extLst>
          </p:cNvPr>
          <p:cNvSpPr/>
          <p:nvPr/>
        </p:nvSpPr>
        <p:spPr>
          <a:xfrm>
            <a:off x="257551" y="3384117"/>
            <a:ext cx="3095250" cy="1788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>
                <a:solidFill>
                  <a:schemeClr val="accent1">
                    <a:lumMod val="50000"/>
                  </a:schemeClr>
                </a:solidFill>
              </a:rPr>
              <a:t>Nom du stand:</a:t>
            </a:r>
          </a:p>
          <a:p>
            <a:r>
              <a:rPr lang="fr-FR" sz="1000" dirty="0">
                <a:solidFill>
                  <a:schemeClr val="accent1">
                    <a:lumMod val="50000"/>
                  </a:schemeClr>
                </a:solidFill>
              </a:rPr>
              <a:t>_________________________</a:t>
            </a:r>
          </a:p>
          <a:p>
            <a:r>
              <a:rPr lang="fr-FR" sz="1000" dirty="0">
                <a:solidFill>
                  <a:schemeClr val="accent1">
                    <a:lumMod val="50000"/>
                  </a:schemeClr>
                </a:solidFill>
              </a:rPr>
              <a:t>Hall &amp; N° de stand: ______________________</a:t>
            </a:r>
          </a:p>
          <a:p>
            <a:endParaRPr lang="fr-FR" sz="1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000" dirty="0">
                <a:solidFill>
                  <a:schemeClr val="accent1">
                    <a:lumMod val="50000"/>
                  </a:schemeClr>
                </a:solidFill>
              </a:rPr>
              <a:t>Représentant sur site:__________________</a:t>
            </a:r>
          </a:p>
          <a:p>
            <a:endParaRPr lang="fr-FR" sz="1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000" dirty="0">
                <a:solidFill>
                  <a:schemeClr val="accent1">
                    <a:lumMod val="50000"/>
                  </a:schemeClr>
                </a:solidFill>
              </a:rPr>
              <a:t>Tel:__________________</a:t>
            </a:r>
          </a:p>
          <a:p>
            <a:endParaRPr lang="fr-FR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6E2CE4-894A-FD2C-76CD-3B33045B91BC}"/>
              </a:ext>
            </a:extLst>
          </p:cNvPr>
          <p:cNvSpPr/>
          <p:nvPr/>
        </p:nvSpPr>
        <p:spPr>
          <a:xfrm>
            <a:off x="3602182" y="3004747"/>
            <a:ext cx="3845733" cy="2168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>
                <a:solidFill>
                  <a:schemeClr val="accent1">
                    <a:lumMod val="50000"/>
                  </a:schemeClr>
                </a:solidFill>
              </a:rPr>
              <a:t>Société: _______________________</a:t>
            </a:r>
          </a:p>
          <a:p>
            <a:endParaRPr lang="fr-FR" sz="1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000" dirty="0">
                <a:solidFill>
                  <a:schemeClr val="accent1">
                    <a:lumMod val="50000"/>
                  </a:schemeClr>
                </a:solidFill>
              </a:rPr>
              <a:t>Contact: ______________________________  </a:t>
            </a:r>
          </a:p>
          <a:p>
            <a:r>
              <a:rPr lang="fr-FR" sz="1000" dirty="0">
                <a:solidFill>
                  <a:schemeClr val="accent1">
                    <a:lumMod val="50000"/>
                  </a:schemeClr>
                </a:solidFill>
              </a:rPr>
              <a:t>Tel: ____________________________</a:t>
            </a:r>
          </a:p>
          <a:p>
            <a:r>
              <a:rPr lang="fr-FR" sz="1000" dirty="0">
                <a:solidFill>
                  <a:schemeClr val="accent1">
                    <a:lumMod val="50000"/>
                  </a:schemeClr>
                </a:solidFill>
              </a:rPr>
              <a:t>E-mail: _______________________________</a:t>
            </a:r>
          </a:p>
          <a:p>
            <a:endParaRPr lang="fr-FR" sz="1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000" dirty="0">
                <a:solidFill>
                  <a:schemeClr val="accent1">
                    <a:lumMod val="50000"/>
                  </a:schemeClr>
                </a:solidFill>
              </a:rPr>
              <a:t>Adresse facturation: _______________________</a:t>
            </a:r>
          </a:p>
          <a:p>
            <a:r>
              <a:rPr lang="fr-FR" sz="1000" dirty="0">
                <a:solidFill>
                  <a:schemeClr val="accent1">
                    <a:lumMod val="50000"/>
                  </a:schemeClr>
                </a:solidFill>
              </a:rPr>
              <a:t>________________________________________</a:t>
            </a:r>
          </a:p>
          <a:p>
            <a:endParaRPr lang="fr-FR" sz="1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000" dirty="0" err="1">
                <a:solidFill>
                  <a:schemeClr val="accent1">
                    <a:lumMod val="50000"/>
                  </a:schemeClr>
                </a:solidFill>
              </a:rPr>
              <a:t>Siren</a:t>
            </a:r>
            <a:r>
              <a:rPr lang="fr-FR" sz="1000" dirty="0">
                <a:solidFill>
                  <a:schemeClr val="accent1">
                    <a:lumMod val="50000"/>
                  </a:schemeClr>
                </a:solidFill>
              </a:rPr>
              <a:t> (Société françaises): ___________________</a:t>
            </a:r>
          </a:p>
          <a:p>
            <a:endParaRPr lang="fr-FR" sz="1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000" dirty="0">
                <a:solidFill>
                  <a:schemeClr val="accent1">
                    <a:lumMod val="50000"/>
                  </a:schemeClr>
                </a:solidFill>
              </a:rPr>
              <a:t>TVA (EU): _________________________________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AB80E4-594E-2D8B-67C1-FA78D57F1C36}"/>
              </a:ext>
            </a:extLst>
          </p:cNvPr>
          <p:cNvSpPr/>
          <p:nvPr/>
        </p:nvSpPr>
        <p:spPr>
          <a:xfrm>
            <a:off x="6542133" y="2178078"/>
            <a:ext cx="57419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 / 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E69E5D-1F0D-B4FB-2157-81BED0225A3D}"/>
              </a:ext>
            </a:extLst>
          </p:cNvPr>
          <p:cNvSpPr/>
          <p:nvPr/>
        </p:nvSpPr>
        <p:spPr>
          <a:xfrm>
            <a:off x="257550" y="5729225"/>
            <a:ext cx="108093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Transport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6D1D68-BDD6-1AE6-04C0-6F647046A2C6}"/>
              </a:ext>
            </a:extLst>
          </p:cNvPr>
          <p:cNvSpPr/>
          <p:nvPr/>
        </p:nvSpPr>
        <p:spPr>
          <a:xfrm>
            <a:off x="3602182" y="2643158"/>
            <a:ext cx="131132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Facturation: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BF6EB8-4841-3873-7CB7-64A4B334C438}"/>
              </a:ext>
            </a:extLst>
          </p:cNvPr>
          <p:cNvSpPr/>
          <p:nvPr/>
        </p:nvSpPr>
        <p:spPr>
          <a:xfrm>
            <a:off x="237375" y="8531046"/>
            <a:ext cx="7210539" cy="178206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000" dirty="0">
                <a:solidFill>
                  <a:schemeClr val="accent1">
                    <a:lumMod val="50000"/>
                  </a:schemeClr>
                </a:solidFill>
              </a:rPr>
              <a:t>Nb de pieces: ____________  Poids total: _________ Volume Total: __________</a:t>
            </a:r>
          </a:p>
          <a:p>
            <a:endParaRPr lang="fr-FR" sz="1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000" dirty="0">
                <a:solidFill>
                  <a:schemeClr val="accent1">
                    <a:lumMod val="50000"/>
                  </a:schemeClr>
                </a:solidFill>
              </a:rPr>
              <a:t>Détail ou dimensions de l’envoi:  ______________________________________</a:t>
            </a:r>
          </a:p>
          <a:p>
            <a:endParaRPr lang="fr-FR" sz="1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000" dirty="0">
                <a:solidFill>
                  <a:schemeClr val="accent1">
                    <a:lumMod val="50000"/>
                  </a:schemeClr>
                </a:solidFill>
              </a:rPr>
              <a:t>_________________________________________________________________</a:t>
            </a:r>
          </a:p>
          <a:p>
            <a:endParaRPr lang="fr-FR" sz="1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sz="1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000" dirty="0">
                <a:solidFill>
                  <a:schemeClr val="accent1">
                    <a:lumMod val="50000"/>
                  </a:schemeClr>
                </a:solidFill>
              </a:rPr>
              <a:t>Destination après le salon: _____________________________________________________________________________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B4CB056-048E-BFA0-FD2B-F8D1F8AF9F61}"/>
              </a:ext>
            </a:extLst>
          </p:cNvPr>
          <p:cNvSpPr txBox="1"/>
          <p:nvPr/>
        </p:nvSpPr>
        <p:spPr>
          <a:xfrm>
            <a:off x="193030" y="5715774"/>
            <a:ext cx="7285374" cy="1099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fr-FR" sz="800" b="1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totale conformité avec notre politique ISO20121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fr-FR" sz="800" b="1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Nous préconisons fortement l'utilisation de notre service ‘Plateforme déportée)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fr-FR" sz="800" b="1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(Réception et regroupement des marchandises des exposants dans notre plateforme logistique avant livraison sur le salon)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fr-FR" sz="800" b="1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 de temps d'attente pour vos transporteurs, respect total des délais de livraison sur votre stand, moins de véhicules autour des sites d'exposition, réduction de Co2.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8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6B32F4-17F8-4E2B-7B08-822B38C1462D}"/>
              </a:ext>
            </a:extLst>
          </p:cNvPr>
          <p:cNvSpPr/>
          <p:nvPr/>
        </p:nvSpPr>
        <p:spPr>
          <a:xfrm>
            <a:off x="240788" y="6724779"/>
            <a:ext cx="3344632" cy="10997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accent1"/>
                </a:solidFill>
              </a:rPr>
              <a:t>Entrée Salon</a:t>
            </a:r>
          </a:p>
          <a:p>
            <a:r>
              <a:rPr lang="fr-FR" sz="1200" dirty="0">
                <a:solidFill>
                  <a:schemeClr val="accent1"/>
                </a:solidFill>
                <a:latin typeface="Webdings" panose="05030102010509060703" pitchFamily="18" charset="2"/>
              </a:rPr>
              <a:t>c </a:t>
            </a:r>
            <a:r>
              <a:rPr lang="fr-FR" sz="1200" dirty="0">
                <a:solidFill>
                  <a:schemeClr val="accent1"/>
                </a:solidFill>
              </a:rPr>
              <a:t>Déchargement en entrepôt avancé</a:t>
            </a:r>
          </a:p>
          <a:p>
            <a:r>
              <a:rPr lang="fr-FR" sz="1200" dirty="0">
                <a:solidFill>
                  <a:schemeClr val="accent1"/>
                </a:solidFill>
                <a:latin typeface="Webdings" panose="05030102010509060703" pitchFamily="18" charset="2"/>
              </a:rPr>
              <a:t>c</a:t>
            </a:r>
            <a:r>
              <a:rPr lang="fr-FR" sz="1200" dirty="0">
                <a:solidFill>
                  <a:schemeClr val="accent1"/>
                </a:solidFill>
              </a:rPr>
              <a:t> Transport par nos soins</a:t>
            </a:r>
          </a:p>
          <a:p>
            <a:r>
              <a:rPr lang="fr-FR" sz="1200" dirty="0">
                <a:solidFill>
                  <a:schemeClr val="accent1"/>
                </a:solidFill>
                <a:latin typeface="Webdings" panose="05030102010509060703" pitchFamily="18" charset="2"/>
              </a:rPr>
              <a:t>c</a:t>
            </a:r>
            <a:r>
              <a:rPr lang="fr-FR" sz="1200" dirty="0">
                <a:solidFill>
                  <a:schemeClr val="accent1"/>
                </a:solidFill>
              </a:rPr>
              <a:t> Transport par ESI</a:t>
            </a:r>
          </a:p>
          <a:p>
            <a:pPr marL="171450" indent="-171450">
              <a:buFont typeface="Webdings" panose="05030102010509060703" pitchFamily="18" charset="2"/>
              <a:buChar char="c"/>
            </a:pPr>
            <a:r>
              <a:rPr lang="fr-FR" sz="1200" dirty="0">
                <a:solidFill>
                  <a:schemeClr val="accent1"/>
                </a:solidFill>
              </a:rPr>
              <a:t>Air               </a:t>
            </a:r>
            <a:r>
              <a:rPr lang="fr-FR" sz="1200" dirty="0">
                <a:solidFill>
                  <a:schemeClr val="accent1"/>
                </a:solidFill>
                <a:latin typeface="Webdings" panose="05030102010509060703" pitchFamily="18" charset="2"/>
              </a:rPr>
              <a:t>c</a:t>
            </a:r>
            <a:r>
              <a:rPr lang="fr-FR" sz="1200" dirty="0">
                <a:solidFill>
                  <a:schemeClr val="accent1"/>
                </a:solidFill>
              </a:rPr>
              <a:t> Mer              </a:t>
            </a:r>
            <a:r>
              <a:rPr lang="fr-FR" sz="1200" dirty="0">
                <a:solidFill>
                  <a:schemeClr val="accent1"/>
                </a:solidFill>
                <a:latin typeface="Webdings" panose="05030102010509060703" pitchFamily="18" charset="2"/>
              </a:rPr>
              <a:t>c</a:t>
            </a:r>
            <a:r>
              <a:rPr lang="fr-FR" sz="1200" dirty="0">
                <a:solidFill>
                  <a:schemeClr val="accent1"/>
                </a:solidFill>
              </a:rPr>
              <a:t> Route</a:t>
            </a:r>
          </a:p>
          <a:p>
            <a:r>
              <a:rPr lang="fr-FR" sz="1200" dirty="0">
                <a:solidFill>
                  <a:schemeClr val="accent1"/>
                </a:solidFill>
              </a:rPr>
              <a:t>Date et heure de livraison sur stand:________  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0482C1-447E-3CC0-02EC-3A4516409966}"/>
              </a:ext>
            </a:extLst>
          </p:cNvPr>
          <p:cNvSpPr/>
          <p:nvPr/>
        </p:nvSpPr>
        <p:spPr>
          <a:xfrm>
            <a:off x="253232" y="5230625"/>
            <a:ext cx="686309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Statut douane:      </a:t>
            </a:r>
            <a:r>
              <a:rPr lang="fr-FR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Webdings" panose="05030102010509060703" pitchFamily="18" charset="2"/>
              </a:rPr>
              <a:t>c</a:t>
            </a:r>
            <a:r>
              <a:rPr lang="fr-F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fr-FR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Import permanent                 </a:t>
            </a:r>
            <a:r>
              <a:rPr lang="fr-FR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Webdings" panose="05030102010509060703" pitchFamily="18" charset="2"/>
              </a:rPr>
              <a:t>c</a:t>
            </a:r>
            <a:r>
              <a:rPr lang="fr-F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fr-FR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Import temporaire                   </a:t>
            </a:r>
            <a:r>
              <a:rPr lang="fr-FR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Webdings" panose="05030102010509060703" pitchFamily="18" charset="2"/>
              </a:rPr>
              <a:t>c </a:t>
            </a:r>
            <a:r>
              <a:rPr lang="fr-FR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Carnet ATA</a:t>
            </a:r>
            <a:endParaRPr lang="fr-FR" sz="1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27054B-6617-A384-480A-B1A61AC863F9}"/>
              </a:ext>
            </a:extLst>
          </p:cNvPr>
          <p:cNvSpPr/>
          <p:nvPr/>
        </p:nvSpPr>
        <p:spPr>
          <a:xfrm>
            <a:off x="4103283" y="6724779"/>
            <a:ext cx="3344632" cy="10997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accent1"/>
                </a:solidFill>
              </a:rPr>
              <a:t>Sortie Salon</a:t>
            </a:r>
          </a:p>
          <a:p>
            <a:r>
              <a:rPr lang="fr-FR" sz="1200" dirty="0">
                <a:solidFill>
                  <a:schemeClr val="accent1"/>
                </a:solidFill>
                <a:latin typeface="Webdings" panose="05030102010509060703" pitchFamily="18" charset="2"/>
              </a:rPr>
              <a:t>c</a:t>
            </a:r>
            <a:r>
              <a:rPr lang="fr-FR" sz="1200" dirty="0">
                <a:solidFill>
                  <a:schemeClr val="accent1"/>
                </a:solidFill>
              </a:rPr>
              <a:t> Enlèvement sur stand et passage en entrepôt</a:t>
            </a:r>
          </a:p>
          <a:p>
            <a:r>
              <a:rPr lang="fr-FR" sz="1200" dirty="0">
                <a:solidFill>
                  <a:schemeClr val="accent1"/>
                </a:solidFill>
                <a:latin typeface="Webdings" panose="05030102010509060703" pitchFamily="18" charset="2"/>
              </a:rPr>
              <a:t>c</a:t>
            </a:r>
            <a:r>
              <a:rPr lang="fr-FR" sz="1200" dirty="0">
                <a:solidFill>
                  <a:schemeClr val="accent1"/>
                </a:solidFill>
              </a:rPr>
              <a:t> Transport par nos soins</a:t>
            </a:r>
          </a:p>
          <a:p>
            <a:r>
              <a:rPr lang="fr-FR" sz="1200" dirty="0">
                <a:solidFill>
                  <a:schemeClr val="accent1"/>
                </a:solidFill>
                <a:latin typeface="Webdings" panose="05030102010509060703" pitchFamily="18" charset="2"/>
              </a:rPr>
              <a:t>c</a:t>
            </a:r>
            <a:r>
              <a:rPr lang="fr-FR" sz="1200" dirty="0">
                <a:solidFill>
                  <a:schemeClr val="accent1"/>
                </a:solidFill>
              </a:rPr>
              <a:t> Transport par ESI</a:t>
            </a:r>
          </a:p>
          <a:p>
            <a:pPr marL="171450" indent="-171450">
              <a:buFont typeface="Webdings" panose="05030102010509060703" pitchFamily="18" charset="2"/>
              <a:buChar char="c"/>
            </a:pPr>
            <a:r>
              <a:rPr lang="fr-FR" sz="1200" dirty="0">
                <a:solidFill>
                  <a:schemeClr val="accent1"/>
                </a:solidFill>
              </a:rPr>
              <a:t>Air               </a:t>
            </a:r>
            <a:r>
              <a:rPr lang="fr-FR" sz="1200" dirty="0">
                <a:solidFill>
                  <a:schemeClr val="accent1"/>
                </a:solidFill>
                <a:latin typeface="Webdings" panose="05030102010509060703" pitchFamily="18" charset="2"/>
              </a:rPr>
              <a:t>c</a:t>
            </a:r>
            <a:r>
              <a:rPr lang="fr-FR" sz="1200" dirty="0">
                <a:solidFill>
                  <a:schemeClr val="accent1"/>
                </a:solidFill>
              </a:rPr>
              <a:t> Mer              </a:t>
            </a:r>
            <a:r>
              <a:rPr lang="fr-FR" sz="1200" dirty="0">
                <a:solidFill>
                  <a:schemeClr val="accent1"/>
                </a:solidFill>
                <a:latin typeface="Webdings" panose="05030102010509060703" pitchFamily="18" charset="2"/>
              </a:rPr>
              <a:t>c</a:t>
            </a:r>
            <a:r>
              <a:rPr lang="fr-FR" sz="1200" dirty="0">
                <a:solidFill>
                  <a:schemeClr val="accent1"/>
                </a:solidFill>
              </a:rPr>
              <a:t> Route</a:t>
            </a:r>
          </a:p>
          <a:p>
            <a:r>
              <a:rPr lang="fr-FR" sz="1200" dirty="0">
                <a:solidFill>
                  <a:schemeClr val="accent1"/>
                </a:solidFill>
              </a:rPr>
              <a:t>Date et heure d’enlèvement sur stand: _______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155D6DB-34EC-2EF9-2EBA-092100852752}"/>
              </a:ext>
            </a:extLst>
          </p:cNvPr>
          <p:cNvSpPr txBox="1"/>
          <p:nvPr/>
        </p:nvSpPr>
        <p:spPr>
          <a:xfrm>
            <a:off x="237376" y="8048655"/>
            <a:ext cx="37822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Détail marchandise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1815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>
            <a:extLst>
              <a:ext uri="{FF2B5EF4-FFF2-40B4-BE49-F238E27FC236}">
                <a16:creationId xmlns:a16="http://schemas.microsoft.com/office/drawing/2014/main" id="{6F12C211-3346-E381-5091-CDC1F89CE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15" y="465429"/>
            <a:ext cx="1415826" cy="11335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7D925AC-CD2B-8166-58BA-514AE0E0AB59}"/>
              </a:ext>
            </a:extLst>
          </p:cNvPr>
          <p:cNvSpPr/>
          <p:nvPr/>
        </p:nvSpPr>
        <p:spPr>
          <a:xfrm>
            <a:off x="1817627" y="789710"/>
            <a:ext cx="5284848" cy="3746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BON DE COMMANDE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CDD36C-42FD-0DAC-6746-626D0315F5F0}"/>
              </a:ext>
            </a:extLst>
          </p:cNvPr>
          <p:cNvSpPr/>
          <p:nvPr/>
        </p:nvSpPr>
        <p:spPr>
          <a:xfrm>
            <a:off x="6503432" y="803065"/>
            <a:ext cx="57419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r>
              <a:rPr lang="fr-FR" sz="1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/ 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44CEF7-573E-C9DC-2755-0F40CF3FE3F4}"/>
              </a:ext>
            </a:extLst>
          </p:cNvPr>
          <p:cNvSpPr/>
          <p:nvPr/>
        </p:nvSpPr>
        <p:spPr>
          <a:xfrm>
            <a:off x="2705220" y="1563616"/>
            <a:ext cx="21492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Manutention sur site</a:t>
            </a:r>
          </a:p>
        </p:txBody>
      </p:sp>
      <p:pic>
        <p:nvPicPr>
          <p:cNvPr id="5" name="Picture 26" descr="A person driving a forklift in a warehouse&#10;&#10;Description automatically generated">
            <a:extLst>
              <a:ext uri="{FF2B5EF4-FFF2-40B4-BE49-F238E27FC236}">
                <a16:creationId xmlns:a16="http://schemas.microsoft.com/office/drawing/2014/main" id="{78FDDF69-E42C-5C0E-9DD9-3F7E98BD7631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3" r="8923"/>
          <a:stretch/>
        </p:blipFill>
        <p:spPr>
          <a:xfrm>
            <a:off x="453614" y="2819204"/>
            <a:ext cx="1527586" cy="939155"/>
          </a:xfrm>
          <a:prstGeom prst="rect">
            <a:avLst/>
          </a:prstGeom>
        </p:spPr>
      </p:pic>
      <p:pic>
        <p:nvPicPr>
          <p:cNvPr id="2050" name="Picture 2" descr="Nacelles télescopiques articulées thermiques 20 M avec bras pendulaire">
            <a:extLst>
              <a:ext uri="{FF2B5EF4-FFF2-40B4-BE49-F238E27FC236}">
                <a16:creationId xmlns:a16="http://schemas.microsoft.com/office/drawing/2014/main" id="{C99CDF69-BF4E-DF3C-0C4D-E06F55CEA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24" y="4657260"/>
            <a:ext cx="1595603" cy="106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celle à ciseaux électrique 12m skyjack sj4732e| acces industrie votre ...">
            <a:extLst>
              <a:ext uri="{FF2B5EF4-FFF2-40B4-BE49-F238E27FC236}">
                <a16:creationId xmlns:a16="http://schemas.microsoft.com/office/drawing/2014/main" id="{8E6A1DFF-81E2-34B3-C7F1-954100443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634" y="4568695"/>
            <a:ext cx="1200439" cy="105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uide complet de la grue mobile">
            <a:extLst>
              <a:ext uri="{FF2B5EF4-FFF2-40B4-BE49-F238E27FC236}">
                <a16:creationId xmlns:a16="http://schemas.microsoft.com/office/drawing/2014/main" id="{754ABBD6-841D-85CD-36CC-5F0481404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434" y="2709478"/>
            <a:ext cx="1400400" cy="105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aisserie - Lagreulet Emballages">
            <a:extLst>
              <a:ext uri="{FF2B5EF4-FFF2-40B4-BE49-F238E27FC236}">
                <a16:creationId xmlns:a16="http://schemas.microsoft.com/office/drawing/2014/main" id="{E7AE7288-67C0-2EA9-3773-0B79E4EEA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50" y="6709519"/>
            <a:ext cx="1400401" cy="105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94B029BE-BDDE-1800-08AF-E48301CDA7D1}"/>
              </a:ext>
            </a:extLst>
          </p:cNvPr>
          <p:cNvSpPr txBox="1"/>
          <p:nvPr/>
        </p:nvSpPr>
        <p:spPr>
          <a:xfrm>
            <a:off x="453614" y="2191410"/>
            <a:ext cx="3131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1"/>
                </a:solidFill>
              </a:rPr>
              <a:t>Chariot élévateur avec conducteur</a:t>
            </a:r>
          </a:p>
          <a:p>
            <a:r>
              <a:rPr lang="fr-FR" sz="1200" dirty="0">
                <a:solidFill>
                  <a:schemeClr val="accent1"/>
                </a:solidFill>
              </a:rPr>
              <a:t>Déchargement, chargement, manutention…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F18F02C-BA04-2814-18D2-F0963E08BE11}"/>
              </a:ext>
            </a:extLst>
          </p:cNvPr>
          <p:cNvSpPr txBox="1"/>
          <p:nvPr/>
        </p:nvSpPr>
        <p:spPr>
          <a:xfrm>
            <a:off x="2204720" y="2819204"/>
            <a:ext cx="1666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Webdings" panose="05030102010509060703" pitchFamily="18" charset="2"/>
              </a:rPr>
              <a:t>c</a:t>
            </a:r>
            <a:r>
              <a:rPr lang="fr-FR" sz="1200" dirty="0">
                <a:solidFill>
                  <a:schemeClr val="accent1"/>
                </a:solidFill>
              </a:rPr>
              <a:t>  Chariot 3T</a:t>
            </a:r>
          </a:p>
          <a:p>
            <a:r>
              <a:rPr lang="fr-FR" sz="1000" dirty="0">
                <a:solidFill>
                  <a:schemeClr val="accent1"/>
                </a:solidFill>
                <a:latin typeface="Webdings" panose="05030102010509060703" pitchFamily="18" charset="2"/>
              </a:rPr>
              <a:t>c </a:t>
            </a:r>
            <a:r>
              <a:rPr lang="fr-FR" sz="1200" dirty="0">
                <a:solidFill>
                  <a:schemeClr val="accent1"/>
                </a:solidFill>
              </a:rPr>
              <a:t>Chariot 5T</a:t>
            </a:r>
          </a:p>
          <a:p>
            <a:r>
              <a:rPr lang="fr-FR" sz="1000" dirty="0">
                <a:solidFill>
                  <a:schemeClr val="accent1"/>
                </a:solidFill>
                <a:latin typeface="Webdings" panose="05030102010509060703" pitchFamily="18" charset="2"/>
              </a:rPr>
              <a:t>c </a:t>
            </a:r>
            <a:r>
              <a:rPr lang="fr-FR" sz="1200" dirty="0">
                <a:solidFill>
                  <a:schemeClr val="accent1"/>
                </a:solidFill>
              </a:rPr>
              <a:t>Chariot 8T</a:t>
            </a:r>
          </a:p>
          <a:p>
            <a:r>
              <a:rPr lang="fr-FR" sz="1000" dirty="0">
                <a:solidFill>
                  <a:schemeClr val="accent1"/>
                </a:solidFill>
                <a:latin typeface="Webdings" panose="05030102010509060703" pitchFamily="18" charset="2"/>
              </a:rPr>
              <a:t>c</a:t>
            </a:r>
            <a:r>
              <a:rPr lang="fr-FR" sz="1200" dirty="0">
                <a:solidFill>
                  <a:schemeClr val="accent1"/>
                </a:solidFill>
              </a:rPr>
              <a:t> Chariot 16 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3012F02-80C2-1EBA-EDB5-6AACB0FECE42}"/>
              </a:ext>
            </a:extLst>
          </p:cNvPr>
          <p:cNvSpPr txBox="1"/>
          <p:nvPr/>
        </p:nvSpPr>
        <p:spPr>
          <a:xfrm>
            <a:off x="5165246" y="2873282"/>
            <a:ext cx="1666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Webdings" panose="05030102010509060703" pitchFamily="18" charset="2"/>
              </a:rPr>
              <a:t>c</a:t>
            </a:r>
            <a:r>
              <a:rPr lang="fr-FR" sz="1200" dirty="0">
                <a:solidFill>
                  <a:schemeClr val="accent1"/>
                </a:solidFill>
              </a:rPr>
              <a:t>  Grue 30 T</a:t>
            </a:r>
          </a:p>
          <a:p>
            <a:r>
              <a:rPr lang="fr-FR" sz="1000" dirty="0">
                <a:solidFill>
                  <a:schemeClr val="accent1"/>
                </a:solidFill>
                <a:latin typeface="Webdings" panose="05030102010509060703" pitchFamily="18" charset="2"/>
              </a:rPr>
              <a:t>c </a:t>
            </a:r>
            <a:r>
              <a:rPr lang="fr-FR" sz="1200" dirty="0">
                <a:solidFill>
                  <a:schemeClr val="accent1"/>
                </a:solidFill>
              </a:rPr>
              <a:t>Grue 50 T</a:t>
            </a:r>
          </a:p>
          <a:p>
            <a:r>
              <a:rPr lang="fr-FR" sz="1000" dirty="0">
                <a:solidFill>
                  <a:schemeClr val="accent1"/>
                </a:solidFill>
                <a:latin typeface="Webdings" panose="05030102010509060703" pitchFamily="18" charset="2"/>
              </a:rPr>
              <a:t>c</a:t>
            </a:r>
            <a:r>
              <a:rPr lang="fr-FR" sz="1200" dirty="0">
                <a:solidFill>
                  <a:schemeClr val="accent1"/>
                </a:solidFill>
              </a:rPr>
              <a:t> Grue 80T et plus</a:t>
            </a:r>
          </a:p>
          <a:p>
            <a:r>
              <a:rPr lang="fr-FR" sz="1000" dirty="0">
                <a:solidFill>
                  <a:schemeClr val="accent1"/>
                </a:solidFill>
                <a:latin typeface="Webdings" panose="05030102010509060703" pitchFamily="18" charset="2"/>
              </a:rPr>
              <a:t>c</a:t>
            </a:r>
            <a:r>
              <a:rPr lang="fr-FR" sz="1200" dirty="0">
                <a:solidFill>
                  <a:schemeClr val="accent1"/>
                </a:solidFill>
              </a:rPr>
              <a:t> Elingueur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F550C94-798A-892A-15A6-ABF020075C84}"/>
              </a:ext>
            </a:extLst>
          </p:cNvPr>
          <p:cNvSpPr txBox="1"/>
          <p:nvPr/>
        </p:nvSpPr>
        <p:spPr>
          <a:xfrm>
            <a:off x="3658710" y="2170371"/>
            <a:ext cx="3131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1"/>
                </a:solidFill>
              </a:rPr>
              <a:t>Grue Mobile </a:t>
            </a:r>
            <a:r>
              <a:rPr lang="fr-FR" sz="1200" dirty="0">
                <a:solidFill>
                  <a:schemeClr val="accent1"/>
                </a:solidFill>
              </a:rPr>
              <a:t>avec opérateur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1B96FDE-5792-5257-5069-168F2586EF71}"/>
              </a:ext>
            </a:extLst>
          </p:cNvPr>
          <p:cNvSpPr txBox="1"/>
          <p:nvPr/>
        </p:nvSpPr>
        <p:spPr>
          <a:xfrm>
            <a:off x="472141" y="4237518"/>
            <a:ext cx="3131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1"/>
                </a:solidFill>
              </a:rPr>
              <a:t>Nacelle </a:t>
            </a:r>
            <a:r>
              <a:rPr lang="fr-FR" sz="1200" b="1" dirty="0" err="1">
                <a:solidFill>
                  <a:schemeClr val="accent1"/>
                </a:solidFill>
              </a:rPr>
              <a:t>téléscopique</a:t>
            </a:r>
            <a:endParaRPr lang="fr-FR" sz="1200" dirty="0">
              <a:solidFill>
                <a:schemeClr val="accent1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73FC548-C3EF-5595-D8AA-6E68DE6AB96C}"/>
              </a:ext>
            </a:extLst>
          </p:cNvPr>
          <p:cNvSpPr txBox="1"/>
          <p:nvPr/>
        </p:nvSpPr>
        <p:spPr>
          <a:xfrm>
            <a:off x="2118619" y="4832265"/>
            <a:ext cx="2349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Webdings" panose="05030102010509060703" pitchFamily="18" charset="2"/>
              </a:rPr>
              <a:t>c</a:t>
            </a:r>
            <a:r>
              <a:rPr lang="fr-FR" sz="1200" dirty="0">
                <a:solidFill>
                  <a:schemeClr val="accent1"/>
                </a:solidFill>
              </a:rPr>
              <a:t>  Avec opérateur</a:t>
            </a:r>
          </a:p>
          <a:p>
            <a:r>
              <a:rPr lang="fr-FR" sz="1000" dirty="0">
                <a:solidFill>
                  <a:schemeClr val="accent1"/>
                </a:solidFill>
                <a:latin typeface="Webdings" panose="05030102010509060703" pitchFamily="18" charset="2"/>
              </a:rPr>
              <a:t>c </a:t>
            </a:r>
            <a:r>
              <a:rPr lang="fr-FR" sz="1200" dirty="0">
                <a:solidFill>
                  <a:schemeClr val="accent1"/>
                </a:solidFill>
              </a:rPr>
              <a:t>Hauteur de travail 12-14 m</a:t>
            </a:r>
          </a:p>
          <a:p>
            <a:r>
              <a:rPr lang="fr-FR" sz="1000" dirty="0">
                <a:solidFill>
                  <a:schemeClr val="accent1"/>
                </a:solidFill>
                <a:latin typeface="Webdings" panose="05030102010509060703" pitchFamily="18" charset="2"/>
              </a:rPr>
              <a:t>c </a:t>
            </a:r>
            <a:r>
              <a:rPr lang="fr-FR" sz="1200" dirty="0">
                <a:solidFill>
                  <a:schemeClr val="accent1"/>
                </a:solidFill>
              </a:rPr>
              <a:t>Hauteur de travail 18-20 m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389844C-ADF7-1377-335F-4C47CEE294C2}"/>
              </a:ext>
            </a:extLst>
          </p:cNvPr>
          <p:cNvSpPr txBox="1"/>
          <p:nvPr/>
        </p:nvSpPr>
        <p:spPr>
          <a:xfrm>
            <a:off x="4285634" y="4253427"/>
            <a:ext cx="3131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1"/>
                </a:solidFill>
              </a:rPr>
              <a:t>Plateforme élévatrice</a:t>
            </a:r>
            <a:endParaRPr lang="fr-FR" sz="1200" dirty="0">
              <a:solidFill>
                <a:schemeClr val="accent1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6C7EB9B-D464-4293-B480-91502B6FC271}"/>
              </a:ext>
            </a:extLst>
          </p:cNvPr>
          <p:cNvSpPr txBox="1"/>
          <p:nvPr/>
        </p:nvSpPr>
        <p:spPr>
          <a:xfrm>
            <a:off x="5165246" y="4886858"/>
            <a:ext cx="2172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Webdings" panose="05030102010509060703" pitchFamily="18" charset="2"/>
              </a:rPr>
              <a:t>c</a:t>
            </a:r>
            <a:r>
              <a:rPr lang="fr-FR" sz="1200" dirty="0">
                <a:solidFill>
                  <a:schemeClr val="accent1"/>
                </a:solidFill>
              </a:rPr>
              <a:t>  Avec opérateur</a:t>
            </a:r>
          </a:p>
          <a:p>
            <a:r>
              <a:rPr lang="fr-FR" sz="1000" dirty="0">
                <a:solidFill>
                  <a:schemeClr val="accent1"/>
                </a:solidFill>
                <a:latin typeface="Webdings" panose="05030102010509060703" pitchFamily="18" charset="2"/>
              </a:rPr>
              <a:t>c </a:t>
            </a:r>
            <a:r>
              <a:rPr lang="fr-FR" sz="1200" dirty="0">
                <a:solidFill>
                  <a:schemeClr val="accent1"/>
                </a:solidFill>
              </a:rPr>
              <a:t>Hauteur de travail 8-10 m</a:t>
            </a:r>
          </a:p>
          <a:p>
            <a:r>
              <a:rPr lang="fr-FR" sz="1000" dirty="0">
                <a:solidFill>
                  <a:schemeClr val="accent1"/>
                </a:solidFill>
                <a:latin typeface="Webdings" panose="05030102010509060703" pitchFamily="18" charset="2"/>
              </a:rPr>
              <a:t>c </a:t>
            </a:r>
            <a:r>
              <a:rPr lang="fr-FR" sz="1200" dirty="0">
                <a:solidFill>
                  <a:schemeClr val="accent1"/>
                </a:solidFill>
              </a:rPr>
              <a:t>Hauteur de travail 12-14 m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D0F1878-E650-64AF-B8B4-29C2409F60E2}"/>
              </a:ext>
            </a:extLst>
          </p:cNvPr>
          <p:cNvSpPr txBox="1"/>
          <p:nvPr/>
        </p:nvSpPr>
        <p:spPr>
          <a:xfrm>
            <a:off x="558800" y="5708464"/>
            <a:ext cx="65436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Pour les locations de nacelles et </a:t>
            </a:r>
            <a:r>
              <a:rPr lang="en-US" sz="1000" dirty="0" err="1"/>
              <a:t>plateforme</a:t>
            </a:r>
            <a:r>
              <a:rPr lang="en-US" sz="1000" dirty="0"/>
              <a:t> sans </a:t>
            </a:r>
            <a:r>
              <a:rPr lang="en-US" sz="1000" dirty="0" err="1"/>
              <a:t>opérateur</a:t>
            </a:r>
            <a:r>
              <a:rPr lang="en-US" sz="1000" dirty="0"/>
              <a:t>, un CACES + </a:t>
            </a:r>
            <a:r>
              <a:rPr lang="en-US" sz="1000" dirty="0" err="1"/>
              <a:t>autorisation</a:t>
            </a:r>
            <a:r>
              <a:rPr lang="en-US" sz="1000" dirty="0"/>
              <a:t> de </a:t>
            </a:r>
            <a:r>
              <a:rPr lang="en-US" sz="1000" dirty="0" err="1"/>
              <a:t>l’employeur</a:t>
            </a:r>
            <a:r>
              <a:rPr lang="en-US" sz="1000" dirty="0"/>
              <a:t> </a:t>
            </a:r>
            <a:r>
              <a:rPr lang="en-US" sz="1000" dirty="0" err="1"/>
              <a:t>sont</a:t>
            </a:r>
            <a:r>
              <a:rPr lang="en-US" sz="1000" dirty="0"/>
              <a:t> </a:t>
            </a:r>
            <a:r>
              <a:rPr lang="en-US" sz="1000" dirty="0" err="1"/>
              <a:t>demandés</a:t>
            </a:r>
            <a:endParaRPr lang="fr-FR" sz="1000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3A7B9D0-8480-6031-5C66-184E6E43FBC7}"/>
              </a:ext>
            </a:extLst>
          </p:cNvPr>
          <p:cNvSpPr txBox="1"/>
          <p:nvPr/>
        </p:nvSpPr>
        <p:spPr>
          <a:xfrm>
            <a:off x="2172041" y="6835822"/>
            <a:ext cx="4591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Webdings" panose="05030102010509060703" pitchFamily="18" charset="2"/>
              </a:rPr>
              <a:t>c </a:t>
            </a:r>
            <a:r>
              <a:rPr lang="fr-FR" sz="1200" dirty="0">
                <a:solidFill>
                  <a:schemeClr val="accent1"/>
                </a:solidFill>
              </a:rPr>
              <a:t>Emballages vides</a:t>
            </a:r>
          </a:p>
          <a:p>
            <a:r>
              <a:rPr lang="fr-FR" sz="1000" dirty="0">
                <a:solidFill>
                  <a:schemeClr val="accent1"/>
                </a:solidFill>
                <a:latin typeface="Webdings" panose="05030102010509060703" pitchFamily="18" charset="2"/>
              </a:rPr>
              <a:t>c</a:t>
            </a:r>
            <a:r>
              <a:rPr lang="fr-FR" sz="1200" dirty="0">
                <a:solidFill>
                  <a:schemeClr val="accent1"/>
                </a:solidFill>
                <a:latin typeface="Webdings" panose="05030102010509060703" pitchFamily="18" charset="2"/>
              </a:rPr>
              <a:t> </a:t>
            </a:r>
            <a:r>
              <a:rPr lang="fr-FR" sz="1200" dirty="0">
                <a:solidFill>
                  <a:schemeClr val="accent1"/>
                </a:solidFill>
              </a:rPr>
              <a:t>Emballages pleins, outillage, échelles, transpalettes….</a:t>
            </a:r>
          </a:p>
          <a:p>
            <a:r>
              <a:rPr lang="fr-FR" sz="1000" dirty="0">
                <a:solidFill>
                  <a:schemeClr val="accent1"/>
                </a:solidFill>
                <a:latin typeface="Webdings" panose="05030102010509060703" pitchFamily="18" charset="2"/>
              </a:rPr>
              <a:t>c</a:t>
            </a:r>
            <a:r>
              <a:rPr lang="fr-FR" sz="1200" dirty="0">
                <a:solidFill>
                  <a:schemeClr val="accent1"/>
                </a:solidFill>
                <a:latin typeface="Webdings" panose="05030102010509060703" pitchFamily="18" charset="2"/>
              </a:rPr>
              <a:t> </a:t>
            </a:r>
            <a:r>
              <a:rPr lang="fr-FR" sz="1200" dirty="0">
                <a:solidFill>
                  <a:schemeClr val="accent1"/>
                </a:solidFill>
              </a:rPr>
              <a:t>Livraisons journalières pendant l’ouverture salon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1F90078-272E-5C04-FC59-9E21D53E737D}"/>
              </a:ext>
            </a:extLst>
          </p:cNvPr>
          <p:cNvSpPr txBox="1"/>
          <p:nvPr/>
        </p:nvSpPr>
        <p:spPr>
          <a:xfrm>
            <a:off x="507999" y="8040124"/>
            <a:ext cx="6543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accent1"/>
                </a:solidFill>
              </a:rPr>
              <a:t>Lieu et date: ___________________________________________</a:t>
            </a:r>
          </a:p>
          <a:p>
            <a:endParaRPr lang="fr-FR" sz="1200" dirty="0">
              <a:solidFill>
                <a:schemeClr val="accent1"/>
              </a:solidFill>
            </a:endParaRPr>
          </a:p>
          <a:p>
            <a:r>
              <a:rPr lang="fr-FR" sz="1200" dirty="0" err="1">
                <a:solidFill>
                  <a:schemeClr val="accent1"/>
                </a:solidFill>
              </a:rPr>
              <a:t>Sign</a:t>
            </a:r>
            <a:r>
              <a:rPr lang="fr-FR" sz="1200" dirty="0">
                <a:solidFill>
                  <a:schemeClr val="accent1"/>
                </a:solidFill>
              </a:rPr>
              <a:t>:						Cachet: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1CDC37F9-E40A-08B7-ED68-C7D5BD2ACA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8382" y="9834446"/>
            <a:ext cx="4740656" cy="68897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097BCBE-F311-61B1-492D-7DCD2CF7053F}"/>
              </a:ext>
            </a:extLst>
          </p:cNvPr>
          <p:cNvSpPr txBox="1"/>
          <p:nvPr/>
        </p:nvSpPr>
        <p:spPr>
          <a:xfrm>
            <a:off x="272822" y="9198210"/>
            <a:ext cx="71156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accent1"/>
                </a:solidFill>
                <a:highlight>
                  <a:srgbClr val="FFFF00"/>
                </a:highlight>
              </a:rPr>
              <a:t>Afin de vous garantir le meilleur service, un envoi de commande au plus tard 3 semaines avant l'opération est vivement recommandé.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7E57574-D325-A26C-8DFB-41C605E749E0}"/>
              </a:ext>
            </a:extLst>
          </p:cNvPr>
          <p:cNvSpPr txBox="1"/>
          <p:nvPr/>
        </p:nvSpPr>
        <p:spPr>
          <a:xfrm>
            <a:off x="2172041" y="6160410"/>
            <a:ext cx="37822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Webdings" panose="05030102010509060703" pitchFamily="18" charset="2"/>
              </a:rPr>
              <a:t>c</a:t>
            </a:r>
            <a:r>
              <a:rPr lang="fr-FR" sz="1200" dirty="0">
                <a:solidFill>
                  <a:schemeClr val="accent1"/>
                </a:solidFill>
                <a:latin typeface="Webdings" panose="05030102010509060703" pitchFamily="18" charset="2"/>
              </a:rPr>
              <a:t> </a:t>
            </a:r>
            <a:r>
              <a:rPr lang="fr-FR" sz="1200" dirty="0">
                <a:solidFill>
                  <a:schemeClr val="accent1"/>
                </a:solidFill>
              </a:rPr>
              <a:t>Manutentionnaire</a:t>
            </a:r>
          </a:p>
        </p:txBody>
      </p:sp>
    </p:spTree>
    <p:extLst>
      <p:ext uri="{BB962C8B-B14F-4D97-AF65-F5344CB8AC3E}">
        <p14:creationId xmlns:p14="http://schemas.microsoft.com/office/powerpoint/2010/main" val="23150078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395</TotalTime>
  <Words>455</Words>
  <Application>Microsoft Office PowerPoint</Application>
  <PresentationFormat>Personnalisé</PresentationFormat>
  <Paragraphs>89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Webdings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Gerard Guenard</dc:creator>
  <cp:lastModifiedBy>Gerard Guenard</cp:lastModifiedBy>
  <cp:revision>10</cp:revision>
  <cp:lastPrinted>2024-04-07T16:28:23Z</cp:lastPrinted>
  <dcterms:created xsi:type="dcterms:W3CDTF">2024-04-05T08:25:09Z</dcterms:created>
  <dcterms:modified xsi:type="dcterms:W3CDTF">2024-04-09T13:32:25Z</dcterms:modified>
</cp:coreProperties>
</file>